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5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8AAC01E2-3B8D-4A96-836B-12AE2B760BB3}" type="datetimeFigureOut">
              <a:rPr lang="ro-RO"/>
              <a:pPr>
                <a:defRPr/>
              </a:pPr>
              <a:t>17.06.2016</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B96FB5C8-2BF5-4436-8F56-A94C4633957D}"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9C7AFB27-CD51-41F4-9BAE-B2655198D5C4}" type="datetimeFigureOut">
              <a:rPr lang="ro-RO"/>
              <a:pPr>
                <a:defRPr/>
              </a:pPr>
              <a:t>17.06.2016</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3106B674-01C9-499A-AFF0-C6BAC4C76EAA}"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35976858-FAF8-4F9C-8662-BF64ECFD44B2}" type="datetimeFigureOut">
              <a:rPr lang="ro-RO"/>
              <a:pPr>
                <a:defRPr/>
              </a:pPr>
              <a:t>17.06.2016</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3C4C1CD4-A79D-497C-84E5-AFF75FF0A0EE}"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F146E16A-42AA-47F9-8B71-15FE12226AC7}" type="datetimeFigureOut">
              <a:rPr lang="ro-RO"/>
              <a:pPr>
                <a:defRPr/>
              </a:pPr>
              <a:t>17.06.2016</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19992B2-AB64-417E-B676-B22260EBDDD4}"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15352F-FF40-47B9-80B4-8EEAFDAA3A5A}" type="datetimeFigureOut">
              <a:rPr lang="ro-RO"/>
              <a:pPr>
                <a:defRPr/>
              </a:pPr>
              <a:t>17.06.2016</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26FD913-FF64-4599-83DF-64BBA725EB93}"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ED2C1BAA-6F6C-45B8-B0E7-C3DD476A0FD2}" type="datetimeFigureOut">
              <a:rPr lang="ro-RO"/>
              <a:pPr>
                <a:defRPr/>
              </a:pPr>
              <a:t>17.06.2016</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DCFF2CAC-540D-448B-89AA-6FD2AF79152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892143D3-1566-45B3-BDEE-2F25ED72D290}" type="datetimeFigureOut">
              <a:rPr lang="ro-RO"/>
              <a:pPr>
                <a:defRPr/>
              </a:pPr>
              <a:t>17.06.2016</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17C07ACC-579A-4211-BE7A-27F702664166}"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1BA485AA-74B1-484B-8EE7-E872DB97C5B4}" type="datetimeFigureOut">
              <a:rPr lang="ro-RO"/>
              <a:pPr>
                <a:defRPr/>
              </a:pPr>
              <a:t>17.06.2016</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CD510B5A-8B6E-48C8-A554-320FD8C66E7E}"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2B30E68-D4B7-461C-A9BE-942B08D5D73C}" type="datetimeFigureOut">
              <a:rPr lang="ro-RO"/>
              <a:pPr>
                <a:defRPr/>
              </a:pPr>
              <a:t>17.06.2016</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7EF5F665-3295-4DDD-B28F-F0C928C5090D}"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4F55A0E-8611-4547-8FD4-2BDFEF5EF66D}" type="datetimeFigureOut">
              <a:rPr lang="ro-RO"/>
              <a:pPr>
                <a:defRPr/>
              </a:pPr>
              <a:t>17.06.2016</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01CF95AE-C67C-4B06-90AA-5FDC354C4AEF}"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B56D213-6979-452D-A433-409094BC4E06}" type="datetimeFigureOut">
              <a:rPr lang="ro-RO"/>
              <a:pPr>
                <a:defRPr/>
              </a:pPr>
              <a:t>17.06.2016</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42F42CBF-20BF-4960-8994-4D0351FF1B9E}"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EDC701B-702C-49E2-920C-62B2423AE9D5}" type="datetimeFigureOut">
              <a:rPr lang="ro-RO"/>
              <a:pPr>
                <a:defRPr/>
              </a:pPr>
              <a:t>17.06.2016</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FE45571-71B4-4715-9C04-7A04F91EB1ED}"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ro-RO" sz="1400" b="1" smtClean="0">
                <a:solidFill>
                  <a:srgbClr val="000000"/>
                </a:solidFill>
                <a:latin typeface="Arial" charset="0"/>
              </a:rPr>
              <a:t>SUBPROGRAME</a:t>
            </a:r>
          </a:p>
        </p:txBody>
      </p:sp>
      <p:sp>
        <p:nvSpPr>
          <p:cNvPr id="2051" name="Subtitle 2"/>
          <p:cNvSpPr>
            <a:spLocks noGrp="1"/>
          </p:cNvSpPr>
          <p:nvPr>
            <p:ph type="subTitle" idx="1"/>
          </p:nvPr>
        </p:nvSpPr>
        <p:spPr>
          <a:xfrm>
            <a:off x="1371600" y="3886200"/>
            <a:ext cx="6400800" cy="685800"/>
          </a:xfrm>
        </p:spPr>
        <p:txBody>
          <a:bodyPr/>
          <a:lstStyle/>
          <a:p>
            <a:pPr eaLnBrk="1" hangingPunct="1"/>
            <a:r>
              <a:rPr lang="ro-RO" sz="1000" smtClean="0">
                <a:solidFill>
                  <a:schemeClr val="tx1"/>
                </a:solidFill>
                <a:latin typeface="Arial" charset="0"/>
              </a:rPr>
              <a:t>(Adaptat după </a:t>
            </a:r>
            <a:r>
              <a:rPr lang="ro-RO" sz="1000" i="1" smtClean="0">
                <a:solidFill>
                  <a:srgbClr val="000000"/>
                </a:solidFill>
                <a:latin typeface="Arial" charset="0"/>
              </a:rPr>
              <a:t>Manualul de</a:t>
            </a:r>
            <a:r>
              <a:rPr lang="ro-RO" sz="1000" smtClean="0">
                <a:solidFill>
                  <a:srgbClr val="000000"/>
                </a:solidFill>
                <a:latin typeface="Arial" charset="0"/>
              </a:rPr>
              <a:t> </a:t>
            </a:r>
            <a:r>
              <a:rPr lang="ro-RO" sz="1000" i="1" smtClean="0">
                <a:solidFill>
                  <a:srgbClr val="000000"/>
                </a:solidFill>
                <a:latin typeface="Arial" charset="0"/>
              </a:rPr>
              <a:t>Informatică</a:t>
            </a:r>
            <a:r>
              <a:rPr lang="ro-RO" sz="1000" smtClean="0">
                <a:solidFill>
                  <a:srgbClr val="000000"/>
                </a:solidFill>
                <a:latin typeface="Arial" charset="0"/>
              </a:rPr>
              <a:t>, clasa a X-a, Livia Ţoca, Andreea-Ruxanda Demco, Cristian Opincaru, Adrian Sindile</a:t>
            </a:r>
            <a:r>
              <a:rPr lang="ro-RO" sz="1000" smtClean="0">
                <a:solidFill>
                  <a:schemeClr val="tx1"/>
                </a:solidFill>
                <a:latin typeface="Arial" charset="0"/>
              </a:rPr>
              <a:t>)</a:t>
            </a: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t>Examenul de bacalaureat naţional 2016</a:t>
            </a:r>
            <a:endParaRPr lang="ro-RO" sz="1000" dirty="0"/>
          </a:p>
          <a:p>
            <a:pPr eaLnBrk="0" hangingPunct="0"/>
            <a:r>
              <a:rPr lang="ro-RO" sz="1000" dirty="0"/>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5401269"/>
          </a:xfrm>
        </p:spPr>
        <p:txBody>
          <a:bodyPr/>
          <a:lstStyle/>
          <a:p>
            <a:pPr marL="0" indent="542925" algn="just">
              <a:buFont typeface="Arial" charset="0"/>
              <a:buNone/>
            </a:pPr>
            <a:r>
              <a:rPr lang="vi-VN" sz="1200" dirty="0" smtClean="0">
                <a:solidFill>
                  <a:srgbClr val="000000"/>
                </a:solidFill>
                <a:ea typeface="Calibri" pitchFamily="34" charset="0"/>
                <a:cs typeface="Arial" charset="0"/>
              </a:rPr>
              <a:t>Ca programatori ne găsim de multe ori în situația de a efectua o secvență de instrucțiuni de mai multe ori (de exemplu un calcul) pentru date diferite sau pentru aceleași date. În aceste situații este de dorit ca respectiva secvență de instrucțiuni să fie scrisă separat sub forma unui subprogram care va fi identificat prin nume.</a:t>
            </a:r>
          </a:p>
          <a:p>
            <a:pPr marL="0" indent="542925" algn="just">
              <a:buFont typeface="Arial" charset="0"/>
              <a:buNone/>
            </a:pPr>
            <a:r>
              <a:rPr lang="vi-VN" sz="1200" dirty="0" smtClean="0">
                <a:solidFill>
                  <a:srgbClr val="000000"/>
                </a:solidFill>
                <a:ea typeface="Calibri" pitchFamily="34" charset="0"/>
                <a:cs typeface="Arial" charset="0"/>
              </a:rPr>
              <a:t>Un subprogram este format din două părți din care una este declarativă, iar cealaltă executabilă. Partea declarativă este identică cu partea declarativă a unui program, aceasta conținând declarații de variabile, constante, tipuri de date etc. Partea executabilă este formată dintr-o secvență de instrucțiuni asemănătoare secvenței “begin-end.” cu singura diferență că un subprogram se termină întotdeauna cu “;”.[…]</a:t>
            </a:r>
          </a:p>
          <a:p>
            <a:pPr marL="0" indent="542925" algn="just">
              <a:buFont typeface="Arial" charset="0"/>
              <a:buNone/>
            </a:pPr>
            <a:r>
              <a:rPr lang="vi-VN" sz="1200" dirty="0" smtClean="0">
                <a:solidFill>
                  <a:srgbClr val="000000"/>
                </a:solidFill>
                <a:ea typeface="Calibri" pitchFamily="34" charset="0"/>
                <a:cs typeface="Arial" charset="0"/>
              </a:rPr>
              <a:t>Instrucțiunile programului principal se succed în ordine de sus în jos. În momentul unui apel de subprogram se vor executa instrucțiunile acestuia, iar, după terminarea subprogramului, se va reveni la execuția instrucțiunilor din programul principal.</a:t>
            </a:r>
          </a:p>
        </p:txBody>
      </p:sp>
      <p:sp>
        <p:nvSpPr>
          <p:cNvPr id="3075" name="Text Box 5"/>
          <p:cNvSpPr txBox="1">
            <a:spLocks noChangeArrowheads="1"/>
          </p:cNvSpPr>
          <p:nvPr/>
        </p:nvSpPr>
        <p:spPr bwMode="auto">
          <a:xfrm>
            <a:off x="539750" y="260350"/>
            <a:ext cx="8353425" cy="396875"/>
          </a:xfrm>
          <a:prstGeom prst="rect">
            <a:avLst/>
          </a:prstGeom>
          <a:noFill/>
          <a:ln w="9525">
            <a:noFill/>
            <a:miter lim="800000"/>
            <a:headEnd/>
            <a:tailEnd/>
          </a:ln>
        </p:spPr>
        <p:txBody>
          <a:bodyPr>
            <a:spAutoFit/>
          </a:bodyPr>
          <a:lstStyle/>
          <a:p>
            <a:r>
              <a:rPr lang="ro-RO" sz="1000" dirty="0" smtClean="0"/>
              <a:t>Examenul de bacalaureat naţional 2016</a:t>
            </a:r>
            <a:endParaRPr lang="ro-RO" sz="1000" dirty="0"/>
          </a:p>
          <a:p>
            <a:r>
              <a:rPr lang="ro-RO" sz="1000" dirty="0"/>
              <a:t>Proba de evaluare a competenţelor digitale  - document de lucru</a:t>
            </a:r>
            <a:endParaRPr lang="en-GB" sz="1000" dirty="0"/>
          </a:p>
        </p:txBody>
      </p:sp>
      <p:pic>
        <p:nvPicPr>
          <p:cNvPr id="3076" name="Picture 5"/>
          <p:cNvPicPr>
            <a:picLocks noChangeAspect="1" noChangeArrowheads="1"/>
          </p:cNvPicPr>
          <p:nvPr/>
        </p:nvPicPr>
        <p:blipFill>
          <a:blip r:embed="rId2" cstate="print"/>
          <a:srcRect/>
          <a:stretch>
            <a:fillRect/>
          </a:stretch>
        </p:blipFill>
        <p:spPr bwMode="auto">
          <a:xfrm>
            <a:off x="5556250" y="1700213"/>
            <a:ext cx="3238500" cy="3238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609600" indent="-609600" algn="just" eaLnBrk="1" hangingPunct="1">
              <a:buFont typeface="Calibri" pitchFamily="34" charset="0"/>
              <a:buNone/>
            </a:pPr>
            <a:r>
              <a:rPr lang="vi-VN" sz="1200" smtClean="0">
                <a:solidFill>
                  <a:srgbClr val="000000"/>
                </a:solidFill>
                <a:cs typeface="Arial" charset="0"/>
              </a:rPr>
              <a:t>Întrebări cu răspunsuri multiple. […]</a:t>
            </a:r>
            <a:endParaRPr lang="en-US" sz="1200" smtClean="0">
              <a:latin typeface="Arial" charset="0"/>
            </a:endParaRPr>
          </a:p>
          <a:p>
            <a:pPr marL="609600" indent="-609600" algn="just" eaLnBrk="1" hangingPunct="1">
              <a:buFont typeface="Calibri" pitchFamily="34" charset="0"/>
              <a:buAutoNum type="arabicPeriod"/>
            </a:pPr>
            <a:r>
              <a:rPr lang="ro-RO" sz="1200" smtClean="0">
                <a:latin typeface="Arial" charset="0"/>
              </a:rPr>
              <a:t>Limbajul Pascal pune la dispoziția programatorilor:</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trei tipuri de subprograme;</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un singur tip de subprogram;</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două tipuri de subprograme.[…]</a:t>
            </a:r>
            <a:endParaRPr lang="en-US" sz="1200" smtClean="0">
              <a:latin typeface="Arial" charset="0"/>
            </a:endParaRPr>
          </a:p>
          <a:p>
            <a:pPr marL="609600" indent="-609600" algn="just" eaLnBrk="1" hangingPunct="1">
              <a:buFont typeface="Calibri" pitchFamily="34" charset="0"/>
              <a:buAutoNum type="arabicPeriod"/>
            </a:pPr>
            <a:r>
              <a:rPr lang="ro-RO" sz="1200" smtClean="0">
                <a:latin typeface="Arial" charset="0"/>
              </a:rPr>
              <a:t>Care dintre următoarele anteturi de proceduri sunt corecte:</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Proc1 (A:Integer, B:Char);</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Proc2 (S:Array</a:t>
            </a:r>
            <a:r>
              <a:rPr lang="en-US" sz="1200" smtClean="0">
                <a:latin typeface="Arial" charset="0"/>
              </a:rPr>
              <a:t>[1..20] of Byte</a:t>
            </a:r>
            <a:r>
              <a:rPr lang="ro-RO" sz="1200" smtClean="0">
                <a:latin typeface="Arial" charset="0"/>
              </a:rPr>
              <a:t>);</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Proc3 (Var B:Array[1..20] of Byte);</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Proc4; </a:t>
            </a:r>
            <a:endParaRPr lang="en-US" sz="1200" smtClean="0">
              <a:latin typeface="Arial" charset="0"/>
            </a:endParaRPr>
          </a:p>
          <a:p>
            <a:pPr marL="609600" indent="-609600" algn="just" eaLnBrk="1" hangingPunct="1">
              <a:buFont typeface="Calibri" pitchFamily="34" charset="0"/>
              <a:buAutoNum type="arabicPeriod"/>
            </a:pPr>
            <a:r>
              <a:rPr lang="ro-RO" sz="1200" smtClean="0">
                <a:latin typeface="Arial" charset="0"/>
              </a:rPr>
              <a:t>În cazul în care se dorește scrierea unei proceduri care să calculeze media aritmetică (ma) și media geometrică (mg) a două numere reale a și b, care dintre anteturile de procedură de mai jos este adecvat?</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Calcul1(a,b,ma,mg:Real);</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Calcul2(a,b:Real; Var ma,mg:Real);</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Calcul1(Var a,b:Real; ma,mg:Real);</a:t>
            </a:r>
            <a:endParaRPr lang="en-US" sz="1200" smtClean="0">
              <a:latin typeface="Arial" charset="0"/>
            </a:endParaRPr>
          </a:p>
          <a:p>
            <a:pPr marL="990600" lvl="1" indent="-533400" algn="just" eaLnBrk="1" hangingPunct="1">
              <a:buFont typeface="Calibri" pitchFamily="34" charset="0"/>
              <a:buAutoNum type="alphaLcParenR"/>
            </a:pPr>
            <a:r>
              <a:rPr lang="ro-RO" sz="1200" smtClean="0">
                <a:latin typeface="Arial" charset="0"/>
              </a:rPr>
              <a:t>Procedure Calcul1(a,b,Var ma, Var mg:Real); </a:t>
            </a:r>
            <a:r>
              <a:rPr lang="en-US" sz="1200" smtClean="0">
                <a:latin typeface="Arial" charset="0"/>
              </a:rPr>
              <a:t>[…]</a:t>
            </a:r>
          </a:p>
        </p:txBody>
      </p:sp>
      <p:sp>
        <p:nvSpPr>
          <p:cNvPr id="4099" name="Rectangle 4"/>
          <p:cNvSpPr>
            <a:spLocks noChangeArrowheads="1"/>
          </p:cNvSpPr>
          <p:nvPr/>
        </p:nvSpPr>
        <p:spPr bwMode="auto">
          <a:xfrm>
            <a:off x="539750" y="260350"/>
            <a:ext cx="7848600" cy="396875"/>
          </a:xfrm>
          <a:prstGeom prst="rect">
            <a:avLst/>
          </a:prstGeom>
          <a:noFill/>
          <a:ln w="9525">
            <a:noFill/>
            <a:miter lim="800000"/>
            <a:headEnd/>
            <a:tailEnd/>
          </a:ln>
        </p:spPr>
        <p:txBody>
          <a:bodyPr>
            <a:spAutoFit/>
          </a:bodyPr>
          <a:lstStyle/>
          <a:p>
            <a:r>
              <a:rPr lang="ro-RO" sz="1000" dirty="0" smtClean="0"/>
              <a:t>Examenul de bacalaureat naţional 2016</a:t>
            </a:r>
            <a:endParaRPr lang="ro-RO" sz="1000" dirty="0"/>
          </a:p>
          <a:p>
            <a:r>
              <a:rPr lang="ro-RO" sz="1000" dirty="0"/>
              <a:t>Proba de evaluare a competenţelor digitale  - document de lucru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369</Words>
  <Application>Microsoft Office PowerPoint</Application>
  <PresentationFormat>Expunere pe ecran (4:3)</PresentationFormat>
  <Paragraphs>26</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SUBPROGRAME</vt:lpstr>
      <vt:lpstr>Prezentare PowerPoint</vt:lpstr>
      <vt:lpstr>Prezentare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Informatica</cp:lastModifiedBy>
  <cp:revision>61</cp:revision>
  <dcterms:created xsi:type="dcterms:W3CDTF">2010-01-11T15:51:42Z</dcterms:created>
  <dcterms:modified xsi:type="dcterms:W3CDTF">2016-06-17T07:58:07Z</dcterms:modified>
</cp:coreProperties>
</file>