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o-R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29ABE-29EC-4667-90DC-DA7EABECF23E}" type="datetimeFigureOut">
              <a:rPr lang="ro-RO"/>
              <a:pPr>
                <a:defRPr/>
              </a:pPr>
              <a:t>06.06.2013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65376B-EEB9-42F3-B9BC-1977DCE3623D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8931E-DF2B-4033-8249-6D606A479942}" type="datetimeFigureOut">
              <a:rPr lang="ro-RO"/>
              <a:pPr>
                <a:defRPr/>
              </a:pPr>
              <a:t>06.06.2013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C421C-4DD9-481F-B887-B4771F3ED16D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C2563-C448-4AFE-ADCD-999B4107AE10}" type="datetimeFigureOut">
              <a:rPr lang="ro-RO"/>
              <a:pPr>
                <a:defRPr/>
              </a:pPr>
              <a:t>06.06.2013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96D3A-1026-40A3-BD14-69CFDBD2C471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317ED-ACB8-4936-B3F8-26028FEAA663}" type="datetimeFigureOut">
              <a:rPr lang="ro-RO"/>
              <a:pPr>
                <a:defRPr/>
              </a:pPr>
              <a:t>06.06.2013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0AE95-8764-4E8E-A1BD-3577E239FBDD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3B7FF-762D-443C-B361-15AB280BBFE3}" type="datetimeFigureOut">
              <a:rPr lang="ro-RO"/>
              <a:pPr>
                <a:defRPr/>
              </a:pPr>
              <a:t>06.06.2013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9502B-42EE-4879-85A7-4071A4A597A7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23393-246B-4572-B500-D16735C78B87}" type="datetimeFigureOut">
              <a:rPr lang="ro-RO"/>
              <a:pPr>
                <a:defRPr/>
              </a:pPr>
              <a:t>06.06.2013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5888-A7A5-4C14-9762-522A21F47536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9B453-E678-4D06-B351-8798AE592905}" type="datetimeFigureOut">
              <a:rPr lang="ro-RO"/>
              <a:pPr>
                <a:defRPr/>
              </a:pPr>
              <a:t>06.06.2013</a:t>
            </a:fld>
            <a:endParaRPr lang="ro-RO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A4513-07F8-4AA4-A50B-7252FC9AC5FD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9BA26-B841-4B90-A9E7-7893C5D8C4C1}" type="datetimeFigureOut">
              <a:rPr lang="ro-RO"/>
              <a:pPr>
                <a:defRPr/>
              </a:pPr>
              <a:t>06.06.2013</a:t>
            </a:fld>
            <a:endParaRPr lang="ro-RO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29864-A79A-4CD4-8AA6-7DEC1368CCA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7746C-78E3-4A50-B0BF-0620DB1F9CC9}" type="datetimeFigureOut">
              <a:rPr lang="ro-RO"/>
              <a:pPr>
                <a:defRPr/>
              </a:pPr>
              <a:t>06.06.2013</a:t>
            </a:fld>
            <a:endParaRPr lang="ro-RO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5362B-2A35-46B8-8B56-DE7FC40E225C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49885-B1CD-4BAC-ABFF-84966648E3B6}" type="datetimeFigureOut">
              <a:rPr lang="ro-RO"/>
              <a:pPr>
                <a:defRPr/>
              </a:pPr>
              <a:t>06.06.2013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CF7EE-2832-401D-921B-C619FD30DE4B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A0E66-6476-442B-890B-B052F9339EC0}" type="datetimeFigureOut">
              <a:rPr lang="ro-RO"/>
              <a:pPr>
                <a:defRPr/>
              </a:pPr>
              <a:t>06.06.2013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55387-207B-4C26-92F3-6CC65E2704BD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ro-RO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0B777C7-3E11-494F-BC13-6445E386937D}" type="datetimeFigureOut">
              <a:rPr lang="ro-RO"/>
              <a:pPr>
                <a:defRPr/>
              </a:pPr>
              <a:t>06.06.2013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E44C875-7088-46AB-AEED-BCB20AB7638F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o-RO" sz="1400" b="1" smtClean="0">
                <a:solidFill>
                  <a:srgbClr val="000000"/>
                </a:solidFill>
                <a:latin typeface="Arial" charset="0"/>
                <a:ea typeface="Calibri" pitchFamily="34" charset="0"/>
                <a:cs typeface="Arial" charset="0"/>
              </a:rPr>
              <a:t>PRĂJITURI CU FRIŞCĂ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685800"/>
          </a:xfrm>
        </p:spPr>
        <p:txBody>
          <a:bodyPr/>
          <a:lstStyle/>
          <a:p>
            <a:pPr eaLnBrk="1" hangingPunct="1"/>
            <a:r>
              <a:rPr lang="ro-RO" sz="1000" smtClean="0">
                <a:solidFill>
                  <a:schemeClr val="tx1"/>
                </a:solidFill>
                <a:latin typeface="Arial" charset="0"/>
              </a:rPr>
              <a:t>(Adaptat după </a:t>
            </a:r>
            <a:r>
              <a:rPr lang="ro-RO" sz="1000" i="1" smtClean="0">
                <a:solidFill>
                  <a:schemeClr val="tx1"/>
                </a:solidFill>
                <a:latin typeface="Arial" charset="0"/>
              </a:rPr>
              <a:t>Manualul pentru calificarea Cofetar – Patiser,  Anul de completare</a:t>
            </a:r>
            <a:r>
              <a:rPr lang="ro-RO" sz="1000" smtClean="0">
                <a:solidFill>
                  <a:schemeClr val="tx1"/>
                </a:solidFill>
                <a:latin typeface="Arial" charset="0"/>
              </a:rPr>
              <a:t>, coord. Cristian Dincă)</a:t>
            </a:r>
            <a:r>
              <a:rPr lang="en-GB" sz="1000" smtClean="0">
                <a:solidFill>
                  <a:schemeClr val="tx1"/>
                </a:solidFill>
                <a:latin typeface="Arial" charset="0"/>
              </a:rPr>
              <a:t> </a:t>
            </a:r>
            <a:endParaRPr lang="ro-RO" sz="10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52" name="Rectangle 1"/>
          <p:cNvSpPr>
            <a:spLocks noChangeArrowheads="1"/>
          </p:cNvSpPr>
          <p:nvPr/>
        </p:nvSpPr>
        <p:spPr bwMode="auto">
          <a:xfrm>
            <a:off x="214313" y="571500"/>
            <a:ext cx="86058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o-RO" sz="1000" dirty="0" smtClean="0"/>
              <a:t>Examenul de bacalaureat naţional 2013</a:t>
            </a:r>
            <a:endParaRPr lang="en-US" sz="1000" dirty="0" smtClean="0"/>
          </a:p>
          <a:p>
            <a:r>
              <a:rPr lang="ro-RO" sz="1000" dirty="0" smtClean="0"/>
              <a:t>Proba de evaluare a competenţelor digitale – document de lucru</a:t>
            </a:r>
            <a:endParaRPr lang="ro-RO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4"/>
          <p:cNvSpPr>
            <a:spLocks noGrp="1"/>
          </p:cNvSpPr>
          <p:nvPr>
            <p:ph sz="half" idx="1"/>
          </p:nvPr>
        </p:nvSpPr>
        <p:spPr>
          <a:xfrm>
            <a:off x="468313" y="908050"/>
            <a:ext cx="4391025" cy="5554663"/>
          </a:xfrm>
        </p:spPr>
        <p:txBody>
          <a:bodyPr/>
          <a:lstStyle/>
          <a:p>
            <a:pPr marL="0" indent="542925" algn="just">
              <a:buFont typeface="Arial" charset="0"/>
              <a:buNone/>
            </a:pPr>
            <a:r>
              <a:rPr lang="ro-RO" sz="1200" smtClean="0">
                <a:latin typeface="Arial" charset="0"/>
              </a:rPr>
              <a:t>Prăjiturile cu frişcă sunt prăjituri cu o structură eterogenă (în ceea ce priveşte suportul), iar în componenţa lor se foloseşte o mare cantitate de frişcă. Ele se pot prezenta fie la bucată (rotunde, tronconice, sub formă de scafă, pătrate, dreptunghiulare), fie ca piese întregi, paralelipipedice.</a:t>
            </a:r>
          </a:p>
          <a:p>
            <a:pPr marL="0" indent="542925" algn="just">
              <a:buFont typeface="Arial" charset="0"/>
              <a:buNone/>
            </a:pPr>
            <a:r>
              <a:rPr lang="ro-RO" sz="1200" smtClean="0">
                <a:latin typeface="Arial" charset="0"/>
              </a:rPr>
              <a:t>În structura prăjiturii, frişca bătută îndeplineşte următoarele funcţii: componentă de umplere a prăjiturii, înlocuind sau completând crema; componentă a cremei, imprimând structura afânată; componentă pentru</a:t>
            </a:r>
            <a:r>
              <a:rPr lang="en-US" sz="1200" smtClean="0">
                <a:latin typeface="Arial" charset="0"/>
              </a:rPr>
              <a:t> </a:t>
            </a:r>
            <a:r>
              <a:rPr lang="ro-RO" sz="1200" smtClean="0">
                <a:latin typeface="Arial" charset="0"/>
              </a:rPr>
              <a:t>decorare; furnizoare de factori nutritivi. </a:t>
            </a:r>
          </a:p>
          <a:p>
            <a:pPr marL="0" indent="542925" algn="just">
              <a:buFont typeface="Arial" charset="0"/>
              <a:buNone/>
            </a:pPr>
            <a:r>
              <a:rPr lang="ro-RO" sz="1200" smtClean="0">
                <a:latin typeface="Arial" charset="0"/>
              </a:rPr>
              <a:t>Tehnologia prăjiturilor cu frişcă este variată, dar se impune respectarea următoarelor cerinţe: indiferent de funcţie, frişca se foloseşte bătută, iar baterea se face în momentul utilizării; dacă este o componentă a cremei, frişca trebuie însoţită de gelatină care are rolul de a stabiliza structura spumoasă; dacă este utilizată la decorare, se va turna cu puţin timp înaintea expedierii spre vânzare, cu poşul cu spriţ mare (pentru a evita eliminarea aerului şi a umidităţii prin presarea intensă a poşului). […]</a:t>
            </a:r>
          </a:p>
          <a:p>
            <a:pPr marL="0" indent="542925" algn="just">
              <a:buFont typeface="Arial" charset="0"/>
              <a:buNone/>
            </a:pPr>
            <a:r>
              <a:rPr lang="ro-RO" sz="1200" smtClean="0">
                <a:latin typeface="Arial" charset="0"/>
              </a:rPr>
              <a:t>Întreaga structură a prăjiturilor cu frişcă este un concentrat de factori nutritivi cu valoare biologică mare, proteine complete, lipide emulsionate, vitaminele liposolubile A şi D, substanţe minerale (Ca, P, Fe) glucide simple.</a:t>
            </a:r>
          </a:p>
          <a:p>
            <a:pPr marL="0" indent="542925" algn="just">
              <a:buFont typeface="Arial" charset="0"/>
              <a:buNone/>
            </a:pPr>
            <a:r>
              <a:rPr lang="ro-RO" sz="1200" smtClean="0">
                <a:latin typeface="Arial" charset="0"/>
              </a:rPr>
              <a:t>Frişca bătută, element de bază, participă la întregirea sau echilibrarea valorii alimentare a prăjiturilor cu frişcă.</a:t>
            </a:r>
          </a:p>
        </p:txBody>
      </p:sp>
      <p:sp>
        <p:nvSpPr>
          <p:cNvPr id="3076" name="Text Box 5"/>
          <p:cNvSpPr txBox="1">
            <a:spLocks noChangeArrowheads="1"/>
          </p:cNvSpPr>
          <p:nvPr/>
        </p:nvSpPr>
        <p:spPr bwMode="auto">
          <a:xfrm>
            <a:off x="539750" y="260350"/>
            <a:ext cx="83534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dirty="0" smtClean="0"/>
              <a:t>Examenul de bacalaureat naţional 2013</a:t>
            </a:r>
            <a:endParaRPr lang="en-US" sz="1000" dirty="0" smtClean="0"/>
          </a:p>
          <a:p>
            <a:r>
              <a:rPr lang="ro-RO" sz="1000" dirty="0" smtClean="0"/>
              <a:t>Proba de evaluare a competenţelor digitale – document de lucru</a:t>
            </a:r>
            <a:endParaRPr lang="en-GB" sz="1000" dirty="0"/>
          </a:p>
        </p:txBody>
      </p:sp>
      <p:pic>
        <p:nvPicPr>
          <p:cNvPr id="3079" name="Picture 7" descr="comp_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8625" y="1557338"/>
            <a:ext cx="267652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ontent Placeholder 2"/>
          <p:cNvSpPr>
            <a:spLocks noGrp="1"/>
          </p:cNvSpPr>
          <p:nvPr>
            <p:ph idx="1"/>
          </p:nvPr>
        </p:nvSpPr>
        <p:spPr>
          <a:xfrm>
            <a:off x="457200" y="857250"/>
            <a:ext cx="8229600" cy="5268913"/>
          </a:xfrm>
        </p:spPr>
        <p:txBody>
          <a:bodyPr/>
          <a:lstStyle/>
          <a:p>
            <a:pPr marL="609600" indent="-609600" algn="just" eaLnBrk="1" hangingPunct="1">
              <a:buFont typeface="Calibri" pitchFamily="34" charset="0"/>
              <a:buNone/>
            </a:pPr>
            <a:r>
              <a:rPr lang="en-US" sz="1200" smtClean="0">
                <a:latin typeface="Arial" charset="0"/>
              </a:rPr>
              <a:t>P</a:t>
            </a:r>
            <a:r>
              <a:rPr lang="ro-RO" sz="1200" smtClean="0">
                <a:latin typeface="Arial" charset="0"/>
              </a:rPr>
              <a:t>răjituri cu frişcă cu suport</a:t>
            </a:r>
          </a:p>
          <a:p>
            <a:pPr marL="609600" indent="-609600" algn="just" eaLnBrk="1" hangingPunct="1">
              <a:buFont typeface="Calibri" pitchFamily="34" charset="0"/>
              <a:buAutoNum type="arabicPeriod"/>
            </a:pPr>
            <a:r>
              <a:rPr lang="ro-RO" sz="1200" smtClean="0">
                <a:latin typeface="Arial" charset="0"/>
              </a:rPr>
              <a:t>Din cataif – cataif cu frişcă. Operaţii pregătitoare:</a:t>
            </a:r>
            <a:r>
              <a:rPr lang="en-US" sz="1200" smtClean="0">
                <a:latin typeface="Arial" charset="0"/>
              </a:rPr>
              <a:t> </a:t>
            </a:r>
          </a:p>
          <a:p>
            <a:pPr marL="990600" lvl="1" indent="-533400" algn="just" eaLnBrk="1" hangingPunct="1">
              <a:buFont typeface="Calibri" pitchFamily="34" charset="0"/>
              <a:buAutoNum type="alphaLcParenR"/>
            </a:pPr>
            <a:r>
              <a:rPr lang="ro-RO" sz="1200" smtClean="0">
                <a:latin typeface="Arial" charset="0"/>
              </a:rPr>
              <a:t>prepararea cataifului crud </a:t>
            </a:r>
            <a:r>
              <a:rPr lang="en-US" sz="1200" smtClean="0">
                <a:latin typeface="Arial" charset="0"/>
              </a:rPr>
              <a:t>[…];</a:t>
            </a:r>
            <a:endParaRPr lang="ro-RO" sz="1200" smtClean="0">
              <a:latin typeface="Arial" charset="0"/>
            </a:endParaRP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smtClean="0">
                <a:latin typeface="Arial" charset="0"/>
              </a:rPr>
              <a:t>prepararea siropului [...];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smtClean="0">
                <a:latin typeface="Arial" charset="0"/>
              </a:rPr>
              <a:t>pregătirea cataifului însiropat [...].</a:t>
            </a:r>
          </a:p>
          <a:p>
            <a:pPr marL="609600" indent="-609600" algn="just">
              <a:buFont typeface="Arial" charset="0"/>
              <a:buAutoNum type="arabicPeriod"/>
            </a:pPr>
            <a:r>
              <a:rPr lang="ro-RO" sz="1200" smtClean="0">
                <a:latin typeface="Arial" charset="0"/>
              </a:rPr>
              <a:t>Din aluat dospit – Savarină. Operaţii pregătitoare: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smtClean="0">
                <a:latin typeface="Arial" charset="0"/>
              </a:rPr>
              <a:t>prepararea aluatului dospit;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smtClean="0">
                <a:latin typeface="Arial" charset="0"/>
              </a:rPr>
              <a:t>porţionarea aluatului în forme pentru savarine unse uşor cu ulei;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smtClean="0">
                <a:latin typeface="Arial" charset="0"/>
              </a:rPr>
              <a:t>dospirea finală, coacerea la foc potrivit, scoaterea în stare caldă, răcirea. [...]</a:t>
            </a:r>
          </a:p>
          <a:p>
            <a:pPr marL="609600" indent="-609600" algn="just">
              <a:buFont typeface="Arial" charset="0"/>
              <a:buAutoNum type="arabicPeriod"/>
            </a:pPr>
            <a:r>
              <a:rPr lang="ro-RO" sz="1200" smtClean="0">
                <a:latin typeface="Arial" charset="0"/>
              </a:rPr>
              <a:t>Din coji indiene – Indiene cu frişcă. Operaţii pregătitoare: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smtClean="0">
                <a:latin typeface="Arial" charset="0"/>
              </a:rPr>
              <a:t>uniformizarea cojilor şi împerecherea lor;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smtClean="0">
                <a:latin typeface="Arial" charset="0"/>
              </a:rPr>
              <a:t>fluidizarea fondantului;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smtClean="0">
                <a:latin typeface="Arial" charset="0"/>
              </a:rPr>
              <a:t>tramparea şi glasarea suprafeţei boembate pentru jumătate din numărul cojilor. </a:t>
            </a:r>
            <a:r>
              <a:rPr lang="en-US" sz="1200" smtClean="0">
                <a:latin typeface="Arial" charset="0"/>
              </a:rPr>
              <a:t>[…]</a:t>
            </a:r>
            <a:endParaRPr lang="ro-RO" sz="1200" smtClean="0">
              <a:latin typeface="Arial" charset="0"/>
            </a:endParaRPr>
          </a:p>
          <a:p>
            <a:pPr marL="609600" indent="-609600" algn="just">
              <a:buFont typeface="Arial" charset="0"/>
              <a:buAutoNum type="arabicPeriod"/>
            </a:pPr>
            <a:r>
              <a:rPr lang="ro-RO" sz="1200" smtClean="0">
                <a:latin typeface="Arial" charset="0"/>
              </a:rPr>
              <a:t>Din pişcoturi de şampanie – Prăjitura Diplomat. Operaţii pregătitoare: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smtClean="0">
                <a:latin typeface="Arial" charset="0"/>
              </a:rPr>
              <a:t>jumătate din cantitatea de pişcoturi se taie în două, transversal (pe lăţime), se aşază pe platou pentru a se stropi cu 1/2 din cantitatea de lichior Triple sec;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smtClean="0">
                <a:latin typeface="Arial" charset="0"/>
              </a:rPr>
              <a:t>omogenizarea cremei şarlotă de vanilie cu răzătură de portocale şi fructe confiate asortate </a:t>
            </a:r>
            <a:r>
              <a:rPr lang="en-US" sz="1200" smtClean="0">
                <a:latin typeface="Arial" charset="0"/>
              </a:rPr>
              <a:t>[…]</a:t>
            </a:r>
            <a:r>
              <a:rPr lang="ro-RO" sz="1200" smtClean="0">
                <a:latin typeface="Arial" charset="0"/>
              </a:rPr>
              <a:t>;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smtClean="0">
                <a:latin typeface="Arial" charset="0"/>
              </a:rPr>
              <a:t>tăierea fructelor confiate după scurgerea de sirop, pentru decorare. </a:t>
            </a:r>
            <a:r>
              <a:rPr lang="en-US" sz="1200" smtClean="0">
                <a:latin typeface="Arial" charset="0"/>
              </a:rPr>
              <a:t>[…]</a:t>
            </a:r>
            <a:endParaRPr lang="ro-RO" sz="1200" smtClean="0">
              <a:latin typeface="Arial" charset="0"/>
              <a:cs typeface="Arial" charset="0"/>
            </a:endParaRPr>
          </a:p>
          <a:p>
            <a:pPr marL="609600" indent="-609600" eaLnBrk="1" hangingPunct="1"/>
            <a:endParaRPr lang="ro-RO" sz="1200" smtClean="0">
              <a:latin typeface="Arial" charset="0"/>
              <a:cs typeface="Arial" charset="0"/>
            </a:endParaRP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539750" y="260350"/>
            <a:ext cx="7848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dirty="0" smtClean="0"/>
              <a:t>Examenul de bacalaureat naţional 2013</a:t>
            </a:r>
            <a:endParaRPr lang="en-US" sz="1000" dirty="0" smtClean="0"/>
          </a:p>
          <a:p>
            <a:r>
              <a:rPr lang="ro-RO" sz="1000" smtClean="0"/>
              <a:t>Proba de evaluare a competenţelor digitale – document de lucru</a:t>
            </a:r>
            <a:endParaRPr lang="ro-RO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480</Words>
  <Application>Microsoft Office PowerPoint</Application>
  <PresentationFormat>Expunere pe ecran (4:3)</PresentationFormat>
  <Paragraphs>30</Paragraphs>
  <Slides>3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3</vt:i4>
      </vt:variant>
    </vt:vector>
  </HeadingPairs>
  <TitlesOfParts>
    <vt:vector size="4" baseType="lpstr">
      <vt:lpstr>Office Theme</vt:lpstr>
      <vt:lpstr>PRĂJITURI CU FRIŞCĂ</vt:lpstr>
      <vt:lpstr>Diapozitivul 2</vt:lpstr>
      <vt:lpstr>Diapozitivul 3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SALARIUL</dc:title>
  <dc:creator>CNEE</dc:creator>
  <cp:lastModifiedBy>user1</cp:lastModifiedBy>
  <cp:revision>27</cp:revision>
  <dcterms:created xsi:type="dcterms:W3CDTF">2010-01-11T15:51:42Z</dcterms:created>
  <dcterms:modified xsi:type="dcterms:W3CDTF">2013-06-06T11:34:24Z</dcterms:modified>
</cp:coreProperties>
</file>