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5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40965-58C0-4C3F-AB90-DB14696C53DA}" type="datetimeFigureOut">
              <a:rPr lang="ro-RO"/>
              <a:pPr>
                <a:defRPr/>
              </a:pPr>
              <a:t>21.08.2013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F02BA-9FD7-4331-8BEC-E504AE279E52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2EB23-3861-4404-B6E5-E0D44305ED4B}" type="datetimeFigureOut">
              <a:rPr lang="ro-RO"/>
              <a:pPr>
                <a:defRPr/>
              </a:pPr>
              <a:t>21.08.2013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EDDB5-0BCB-496E-A096-7079B619E149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0319E-F991-4F11-930E-40660756431E}" type="datetimeFigureOut">
              <a:rPr lang="ro-RO"/>
              <a:pPr>
                <a:defRPr/>
              </a:pPr>
              <a:t>21.08.2013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3551A-2A70-441E-B034-01A883D727B6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85AFF-C23B-4D69-B392-F01311C854B1}" type="datetimeFigureOut">
              <a:rPr lang="ro-RO"/>
              <a:pPr>
                <a:defRPr/>
              </a:pPr>
              <a:t>21.08.2013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CC595-3F0E-4A3E-BE09-0FEA713166CF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91E78-8160-4997-9D8F-50CCFA3BE043}" type="datetimeFigureOut">
              <a:rPr lang="ro-RO"/>
              <a:pPr>
                <a:defRPr/>
              </a:pPr>
              <a:t>21.08.2013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94975-A7F0-4E76-BE7A-135CB979476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8835B-836D-40D1-BE9A-F0E69641672B}" type="datetimeFigureOut">
              <a:rPr lang="ro-RO"/>
              <a:pPr>
                <a:defRPr/>
              </a:pPr>
              <a:t>21.08.2013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7C701-A299-42C6-B612-3E9A9FC94622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43C7B-5F6E-4F64-A3E9-0872C72185EF}" type="datetimeFigureOut">
              <a:rPr lang="ro-RO"/>
              <a:pPr>
                <a:defRPr/>
              </a:pPr>
              <a:t>21.08.2013</a:t>
            </a:fld>
            <a:endParaRPr lang="ro-RO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5AC58-67BF-492B-ADD9-8757A962B45F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321F7-7D76-4E8D-8CF5-59534C082BD9}" type="datetimeFigureOut">
              <a:rPr lang="ro-RO"/>
              <a:pPr>
                <a:defRPr/>
              </a:pPr>
              <a:t>21.08.2013</a:t>
            </a:fld>
            <a:endParaRPr lang="ro-RO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08850-9F16-4D3C-9756-1129C7F7A22A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47918-D215-477D-988D-460779267B43}" type="datetimeFigureOut">
              <a:rPr lang="ro-RO"/>
              <a:pPr>
                <a:defRPr/>
              </a:pPr>
              <a:t>21.08.2013</a:t>
            </a:fld>
            <a:endParaRPr lang="ro-RO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C98F0-49C7-4BB9-9138-99BD3521486C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DACE3-FEF2-4141-9208-12653494F548}" type="datetimeFigureOut">
              <a:rPr lang="ro-RO"/>
              <a:pPr>
                <a:defRPr/>
              </a:pPr>
              <a:t>21.08.2013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FE67A-8CF6-484F-A817-56DC322A39E0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4BDEA-E41D-40D8-A149-0ADB15EB8FFF}" type="datetimeFigureOut">
              <a:rPr lang="ro-RO"/>
              <a:pPr>
                <a:defRPr/>
              </a:pPr>
              <a:t>21.08.2013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45F53-4CFA-44F6-89DE-7B608E69992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ro-RO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BE0CB5B-10C5-4E42-99E8-DB2F8277970B}" type="datetimeFigureOut">
              <a:rPr lang="ro-RO"/>
              <a:pPr>
                <a:defRPr/>
              </a:pPr>
              <a:t>21.08.2013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2F6F09B-E621-4701-8FAC-DFD4B430C304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o-RO" sz="1400" b="1" smtClean="0">
                <a:latin typeface="Arial" charset="0"/>
              </a:rPr>
              <a:t>FRUMOSUL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685800"/>
          </a:xfrm>
        </p:spPr>
        <p:txBody>
          <a:bodyPr/>
          <a:lstStyle/>
          <a:p>
            <a:pPr eaLnBrk="1" hangingPunct="1"/>
            <a:r>
              <a:rPr lang="ro-RO" sz="1000" smtClean="0">
                <a:solidFill>
                  <a:schemeClr val="tx1"/>
                </a:solidFill>
                <a:latin typeface="Arial" charset="0"/>
              </a:rPr>
              <a:t>(Adaptat după </a:t>
            </a:r>
            <a:r>
              <a:rPr lang="ro-RO" sz="1000" i="1" smtClean="0">
                <a:solidFill>
                  <a:schemeClr val="tx1"/>
                </a:solidFill>
                <a:latin typeface="Arial" charset="0"/>
              </a:rPr>
              <a:t>Manualul de Estetică, clasa a XII-a,</a:t>
            </a:r>
            <a:r>
              <a:rPr lang="ro-RO" sz="1000" smtClean="0">
                <a:solidFill>
                  <a:schemeClr val="tx1"/>
                </a:solidFill>
                <a:latin typeface="Arial" charset="0"/>
              </a:rPr>
              <a:t> Adrian Iorgulescu, Doina Pungă, Gheorghe Stroia)</a:t>
            </a:r>
          </a:p>
        </p:txBody>
      </p:sp>
      <p:sp>
        <p:nvSpPr>
          <p:cNvPr id="2052" name="Rectangle 1"/>
          <p:cNvSpPr>
            <a:spLocks noChangeArrowheads="1"/>
          </p:cNvSpPr>
          <p:nvPr/>
        </p:nvSpPr>
        <p:spPr bwMode="auto">
          <a:xfrm>
            <a:off x="214313" y="571500"/>
            <a:ext cx="86058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o-RO" sz="1000" dirty="0" smtClean="0"/>
              <a:t>Examenul de bacalaureat naţional 2013</a:t>
            </a:r>
            <a:endParaRPr lang="en-US" sz="1000" dirty="0" smtClean="0"/>
          </a:p>
          <a:p>
            <a:r>
              <a:rPr lang="ro-RO" sz="1000" dirty="0" smtClean="0"/>
              <a:t>Proba de evaluare a competenţelor digitale – document de lucru</a:t>
            </a:r>
            <a:endParaRPr lang="ro-RO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4"/>
          <p:cNvSpPr>
            <a:spLocks noGrp="1"/>
          </p:cNvSpPr>
          <p:nvPr>
            <p:ph sz="half" idx="1"/>
          </p:nvPr>
        </p:nvSpPr>
        <p:spPr>
          <a:xfrm>
            <a:off x="468313" y="908050"/>
            <a:ext cx="4391025" cy="5554663"/>
          </a:xfrm>
        </p:spPr>
        <p:txBody>
          <a:bodyPr/>
          <a:lstStyle/>
          <a:p>
            <a:pPr marL="0" indent="542925" algn="just">
              <a:buFont typeface="Arial" charset="0"/>
              <a:buNone/>
            </a:pPr>
            <a:r>
              <a:rPr lang="ro-RO" sz="1200" smtClean="0">
                <a:solidFill>
                  <a:srgbClr val="000000"/>
                </a:solidFill>
                <a:latin typeface="Arial" charset="0"/>
                <a:ea typeface="Calibri" pitchFamily="34" charset="0"/>
                <a:cs typeface="Arial" charset="0"/>
              </a:rPr>
              <a:t>Categorie fundamentală a esteticii, frumosul reflectă însuşirile </a:t>
            </a:r>
            <a:r>
              <a:rPr lang="ro-RO" sz="1200" smtClean="0">
                <a:solidFill>
                  <a:srgbClr val="000000"/>
                </a:solidFill>
                <a:latin typeface="Arial" charset="0"/>
                <a:cs typeface="Arial" charset="0"/>
              </a:rPr>
              <a:t>ş</a:t>
            </a:r>
            <a:r>
              <a:rPr lang="ro-RO" sz="1200" smtClean="0">
                <a:solidFill>
                  <a:srgbClr val="000000"/>
                </a:solidFill>
                <a:latin typeface="Arial" charset="0"/>
                <a:ea typeface="Calibri" pitchFamily="34" charset="0"/>
                <a:cs typeface="Calibri" pitchFamily="34" charset="0"/>
              </a:rPr>
              <a:t>i proprietă</a:t>
            </a:r>
            <a:r>
              <a:rPr lang="ro-RO" sz="1200" smtClean="0">
                <a:solidFill>
                  <a:srgbClr val="000000"/>
                </a:solidFill>
                <a:latin typeface="Arial" charset="0"/>
                <a:cs typeface="Arial" charset="0"/>
              </a:rPr>
              <a:t>ţ</a:t>
            </a:r>
            <a:r>
              <a:rPr lang="ro-RO" sz="1200" smtClean="0">
                <a:solidFill>
                  <a:srgbClr val="000000"/>
                </a:solidFill>
                <a:latin typeface="Arial" charset="0"/>
              </a:rPr>
              <a:t>ile naturii, vie</a:t>
            </a:r>
            <a:r>
              <a:rPr lang="ro-RO" sz="1200" smtClean="0">
                <a:solidFill>
                  <a:srgbClr val="000000"/>
                </a:solidFill>
                <a:latin typeface="Arial" charset="0"/>
                <a:cs typeface="Arial" charset="0"/>
              </a:rPr>
              <a:t>ţ</a:t>
            </a:r>
            <a:r>
              <a:rPr lang="ro-RO" sz="1200" smtClean="0">
                <a:solidFill>
                  <a:srgbClr val="000000"/>
                </a:solidFill>
                <a:latin typeface="Arial" charset="0"/>
              </a:rPr>
              <a:t>ii sociale </a:t>
            </a:r>
            <a:r>
              <a:rPr lang="ro-RO" sz="1200" smtClean="0">
                <a:solidFill>
                  <a:srgbClr val="000000"/>
                </a:solidFill>
                <a:latin typeface="Arial" charset="0"/>
                <a:cs typeface="Arial" charset="0"/>
              </a:rPr>
              <a:t>ş</a:t>
            </a:r>
            <a:r>
              <a:rPr lang="ro-RO" sz="1200" smtClean="0">
                <a:solidFill>
                  <a:srgbClr val="000000"/>
                </a:solidFill>
                <a:latin typeface="Arial" charset="0"/>
              </a:rPr>
              <a:t>i ale crea</a:t>
            </a:r>
            <a:r>
              <a:rPr lang="ro-RO" sz="1200" smtClean="0">
                <a:solidFill>
                  <a:srgbClr val="000000"/>
                </a:solidFill>
                <a:latin typeface="Arial" charset="0"/>
                <a:cs typeface="Arial" charset="0"/>
              </a:rPr>
              <a:t>ţ</a:t>
            </a:r>
            <a:r>
              <a:rPr lang="ro-RO" sz="1200" smtClean="0">
                <a:solidFill>
                  <a:srgbClr val="000000"/>
                </a:solidFill>
                <a:latin typeface="Arial" charset="0"/>
              </a:rPr>
              <a:t>iilor umane capabile să trezească în personalitatea valorificatoare stări de satisfac</a:t>
            </a:r>
            <a:r>
              <a:rPr lang="ro-RO" sz="1200" smtClean="0">
                <a:solidFill>
                  <a:srgbClr val="000000"/>
                </a:solidFill>
                <a:latin typeface="Arial" charset="0"/>
                <a:cs typeface="Arial" charset="0"/>
              </a:rPr>
              <a:t>ţ</a:t>
            </a:r>
            <a:r>
              <a:rPr lang="ro-RO" sz="1200" smtClean="0">
                <a:solidFill>
                  <a:srgbClr val="000000"/>
                </a:solidFill>
                <a:latin typeface="Arial" charset="0"/>
              </a:rPr>
              <a:t>ie, emo</a:t>
            </a:r>
            <a:r>
              <a:rPr lang="ro-RO" sz="1200" smtClean="0">
                <a:solidFill>
                  <a:srgbClr val="000000"/>
                </a:solidFill>
                <a:latin typeface="Arial" charset="0"/>
                <a:cs typeface="Arial" charset="0"/>
              </a:rPr>
              <a:t>ţ</a:t>
            </a:r>
            <a:r>
              <a:rPr lang="ro-RO" sz="1200" smtClean="0">
                <a:solidFill>
                  <a:srgbClr val="000000"/>
                </a:solidFill>
                <a:latin typeface="Arial" charset="0"/>
              </a:rPr>
              <a:t>ie </a:t>
            </a:r>
            <a:r>
              <a:rPr lang="ro-RO" sz="1200" smtClean="0">
                <a:solidFill>
                  <a:srgbClr val="000000"/>
                </a:solidFill>
                <a:latin typeface="Arial" charset="0"/>
                <a:cs typeface="Arial" charset="0"/>
              </a:rPr>
              <a:t>ş</a:t>
            </a:r>
            <a:r>
              <a:rPr lang="ro-RO" sz="1200" smtClean="0">
                <a:solidFill>
                  <a:srgbClr val="000000"/>
                </a:solidFill>
                <a:latin typeface="Arial" charset="0"/>
              </a:rPr>
              <a:t>i bucurie estetică, precum </a:t>
            </a:r>
            <a:r>
              <a:rPr lang="ro-RO" sz="1200" smtClean="0">
                <a:solidFill>
                  <a:srgbClr val="000000"/>
                </a:solidFill>
                <a:latin typeface="Arial" charset="0"/>
                <a:cs typeface="Arial" charset="0"/>
              </a:rPr>
              <a:t>ş</a:t>
            </a:r>
            <a:r>
              <a:rPr lang="ro-RO" sz="1200" smtClean="0">
                <a:solidFill>
                  <a:srgbClr val="000000"/>
                </a:solidFill>
                <a:latin typeface="Arial" charset="0"/>
              </a:rPr>
              <a:t>i aptitudinile </a:t>
            </a:r>
            <a:r>
              <a:rPr lang="ro-RO" sz="1200" smtClean="0">
                <a:solidFill>
                  <a:srgbClr val="000000"/>
                </a:solidFill>
                <a:latin typeface="Arial" charset="0"/>
                <a:cs typeface="Arial" charset="0"/>
              </a:rPr>
              <a:t>ş</a:t>
            </a:r>
            <a:r>
              <a:rPr lang="ro-RO" sz="1200" smtClean="0">
                <a:solidFill>
                  <a:srgbClr val="000000"/>
                </a:solidFill>
                <a:latin typeface="Arial" charset="0"/>
              </a:rPr>
              <a:t>i înzestrările specifice ale fiin</a:t>
            </a:r>
            <a:r>
              <a:rPr lang="ro-RO" sz="1200" smtClean="0">
                <a:solidFill>
                  <a:srgbClr val="000000"/>
                </a:solidFill>
                <a:latin typeface="Arial" charset="0"/>
                <a:cs typeface="Arial" charset="0"/>
              </a:rPr>
              <a:t>ţ</a:t>
            </a:r>
            <a:r>
              <a:rPr lang="ro-RO" sz="1200" smtClean="0">
                <a:solidFill>
                  <a:srgbClr val="000000"/>
                </a:solidFill>
                <a:latin typeface="Arial" charset="0"/>
              </a:rPr>
              <a:t>ei omene</a:t>
            </a:r>
            <a:r>
              <a:rPr lang="ro-RO" sz="1200" smtClean="0">
                <a:solidFill>
                  <a:srgbClr val="000000"/>
                </a:solidFill>
                <a:latin typeface="Arial" charset="0"/>
                <a:cs typeface="Arial" charset="0"/>
              </a:rPr>
              <a:t>ş</a:t>
            </a:r>
            <a:r>
              <a:rPr lang="ro-RO" sz="1200" smtClean="0">
                <a:solidFill>
                  <a:srgbClr val="000000"/>
                </a:solidFill>
                <a:latin typeface="Arial" charset="0"/>
              </a:rPr>
              <a:t>ti generatoare a sentimentelor de plăcere </a:t>
            </a:r>
            <a:r>
              <a:rPr lang="ro-RO" sz="1200" smtClean="0">
                <a:solidFill>
                  <a:srgbClr val="000000"/>
                </a:solidFill>
                <a:latin typeface="Arial" charset="0"/>
                <a:cs typeface="Arial" charset="0"/>
              </a:rPr>
              <a:t>ş</a:t>
            </a:r>
            <a:r>
              <a:rPr lang="ro-RO" sz="1200" smtClean="0">
                <a:solidFill>
                  <a:srgbClr val="000000"/>
                </a:solidFill>
                <a:latin typeface="Arial" charset="0"/>
              </a:rPr>
              <a:t>i admira</a:t>
            </a:r>
            <a:r>
              <a:rPr lang="ro-RO" sz="1200" smtClean="0">
                <a:solidFill>
                  <a:srgbClr val="000000"/>
                </a:solidFill>
                <a:latin typeface="Arial" charset="0"/>
                <a:cs typeface="Arial" charset="0"/>
              </a:rPr>
              <a:t>ţ</a:t>
            </a:r>
            <a:r>
              <a:rPr lang="ro-RO" sz="1200" smtClean="0">
                <a:solidFill>
                  <a:srgbClr val="000000"/>
                </a:solidFill>
                <a:latin typeface="Arial" charset="0"/>
              </a:rPr>
              <a:t>ie. Frumosul oglindeşte deopotrivă ordinea lumii exterioare, obiective şi armonia trăirilor interioare, subiective, sociabilitatea şi individualitatea omului, îmbinând planul senzorialităţii afective cu cel al raţionalităţii lucide în efortul de a obţine o imagine globală unitară asupra condiţiei umane. </a:t>
            </a:r>
            <a:r>
              <a:rPr lang="en-US" sz="1200" smtClean="0">
                <a:solidFill>
                  <a:srgbClr val="000000"/>
                </a:solidFill>
                <a:latin typeface="Arial" charset="0"/>
              </a:rPr>
              <a:t>[…]</a:t>
            </a:r>
            <a:endParaRPr lang="ro-RO" sz="1200" smtClean="0">
              <a:solidFill>
                <a:srgbClr val="000000"/>
              </a:solidFill>
              <a:latin typeface="Arial" charset="0"/>
            </a:endParaRPr>
          </a:p>
          <a:p>
            <a:pPr marL="0" indent="542925" algn="just">
              <a:buFont typeface="Arial" charset="0"/>
              <a:buNone/>
            </a:pPr>
            <a:r>
              <a:rPr lang="ro-RO" sz="1200" smtClean="0">
                <a:solidFill>
                  <a:srgbClr val="000000"/>
                </a:solidFill>
                <a:latin typeface="Arial" charset="0"/>
              </a:rPr>
              <a:t>Pe plan european, primele reflecţii asupra frumosului s-au ivit în orizontul spiritual elen. Întrebându-se „ce e frumosul</a:t>
            </a:r>
            <a:r>
              <a:rPr lang="en-US" sz="1200" smtClean="0">
                <a:solidFill>
                  <a:srgbClr val="000000"/>
                </a:solidFill>
                <a:latin typeface="Arial" charset="0"/>
              </a:rPr>
              <a:t>?</a:t>
            </a:r>
            <a:r>
              <a:rPr lang="ro-RO" sz="1200" smtClean="0">
                <a:solidFill>
                  <a:srgbClr val="000000"/>
                </a:solidFill>
                <a:latin typeface="Arial" charset="0"/>
              </a:rPr>
              <a:t>”, Platon îl aprecia ca pe un lucru folositor, potrivit scopului său, făcut cu meşteşug şi care produce o plăcere recepţionată cu ajutorul văzului şi auzului.</a:t>
            </a:r>
          </a:p>
          <a:p>
            <a:pPr marL="0" indent="542925" algn="just">
              <a:buFont typeface="Arial" charset="0"/>
              <a:buNone/>
            </a:pPr>
            <a:r>
              <a:rPr lang="ro-RO" sz="1200" smtClean="0">
                <a:solidFill>
                  <a:srgbClr val="000000"/>
                </a:solidFill>
                <a:latin typeface="Arial" charset="0"/>
              </a:rPr>
              <a:t>Pentru el, ca şi pentru mulţi alţii, nu toate plăcerile sunt estetice, ci numai acelea care ţin de simţurile superioare, singurele apte să asigure o stare agreabilă, de desfătare spirituală.</a:t>
            </a:r>
          </a:p>
          <a:p>
            <a:pPr marL="0" indent="542925" algn="just">
              <a:buFont typeface="Arial" charset="0"/>
              <a:buNone/>
            </a:pPr>
            <a:r>
              <a:rPr lang="ro-RO" sz="1200" smtClean="0">
                <a:solidFill>
                  <a:srgbClr val="000000"/>
                </a:solidFill>
                <a:latin typeface="Arial" charset="0"/>
              </a:rPr>
              <a:t>„Nu trebuie să năzuieşti către orice plăcere, spunea Democrit, ci numai către plăcerea pentru ceea ce este frumos”.</a:t>
            </a:r>
          </a:p>
          <a:p>
            <a:pPr marL="0" indent="542925" algn="just">
              <a:buFont typeface="Arial" charset="0"/>
              <a:buNone/>
            </a:pPr>
            <a:r>
              <a:rPr lang="ro-RO" sz="1200" smtClean="0">
                <a:solidFill>
                  <a:srgbClr val="000000"/>
                </a:solidFill>
                <a:latin typeface="Arial" charset="0"/>
              </a:rPr>
              <a:t>Deşi de natură ideală, abstractă, plasat ca arhetip universal în zonele ideii pure, frumosul, afirma Platon, are strânse contacte cu binele, „identificându-se pretutindeni cu măsura şi proporţia”.</a:t>
            </a:r>
            <a:r>
              <a:rPr lang="en-US" sz="1200" smtClean="0">
                <a:solidFill>
                  <a:srgbClr val="000000"/>
                </a:solidFill>
                <a:latin typeface="Arial" charset="0"/>
              </a:rPr>
              <a:t> </a:t>
            </a:r>
            <a:endParaRPr lang="ro-RO" sz="12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076" name="Text Box 5"/>
          <p:cNvSpPr txBox="1">
            <a:spLocks noChangeArrowheads="1"/>
          </p:cNvSpPr>
          <p:nvPr/>
        </p:nvSpPr>
        <p:spPr bwMode="auto">
          <a:xfrm>
            <a:off x="539750" y="260350"/>
            <a:ext cx="83534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 smtClean="0"/>
              <a:t>Examenul de bacalaureat naţional 2013</a:t>
            </a:r>
            <a:endParaRPr lang="en-US" sz="1000" dirty="0" smtClean="0"/>
          </a:p>
          <a:p>
            <a:r>
              <a:rPr lang="ro-RO" sz="1000" dirty="0" smtClean="0"/>
              <a:t>Proba de evaluare a competenţelor digitale – document de lucru</a:t>
            </a:r>
            <a:endParaRPr lang="en-GB" sz="1000" dirty="0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1773238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2"/>
          <p:cNvSpPr>
            <a:spLocks noGrp="1"/>
          </p:cNvSpPr>
          <p:nvPr>
            <p:ph idx="1"/>
          </p:nvPr>
        </p:nvSpPr>
        <p:spPr>
          <a:xfrm>
            <a:off x="457200" y="857250"/>
            <a:ext cx="8229600" cy="5268913"/>
          </a:xfrm>
        </p:spPr>
        <p:txBody>
          <a:bodyPr/>
          <a:lstStyle/>
          <a:p>
            <a:pPr marL="609600" indent="-609600" algn="just" eaLnBrk="1" hangingPunct="1">
              <a:buFont typeface="Calibri" pitchFamily="34" charset="0"/>
              <a:buNone/>
            </a:pPr>
            <a:r>
              <a:rPr lang="ro-RO" sz="1200" smtClean="0">
                <a:latin typeface="Arial" charset="0"/>
              </a:rPr>
              <a:t>Modurile de existenţă ale frumosului. […]</a:t>
            </a:r>
          </a:p>
          <a:p>
            <a:pPr marL="609600" indent="-609600" algn="just" eaLnBrk="1" hangingPunct="1">
              <a:buFont typeface="Calibri" pitchFamily="34" charset="0"/>
              <a:buAutoNum type="arabicPeriod"/>
            </a:pPr>
            <a:r>
              <a:rPr lang="ro-RO" sz="1200" smtClean="0">
                <a:latin typeface="Arial" charset="0"/>
              </a:rPr>
              <a:t>Frumosul natural, asigurat de existenţa elementelor primordiale: </a:t>
            </a:r>
          </a:p>
          <a:p>
            <a:pPr marL="990600" lvl="1" indent="-533400" algn="just" eaLnBrk="1" hangingPunct="1">
              <a:buFont typeface="Calibri" pitchFamily="34" charset="0"/>
              <a:buAutoNum type="alphaLcParenR"/>
            </a:pPr>
            <a:r>
              <a:rPr lang="ro-RO" sz="1200" smtClean="0">
                <a:latin typeface="Arial" charset="0"/>
              </a:rPr>
              <a:t>mecanice;</a:t>
            </a:r>
          </a:p>
          <a:p>
            <a:pPr marL="990600" lvl="1" indent="-533400" algn="just" eaLnBrk="1" hangingPunct="1">
              <a:buFont typeface="Calibri" pitchFamily="34" charset="0"/>
              <a:buAutoNum type="alphaLcParenR"/>
            </a:pPr>
            <a:r>
              <a:rPr lang="ro-RO" sz="1200" smtClean="0">
                <a:latin typeface="Arial" charset="0"/>
              </a:rPr>
              <a:t>fizice;</a:t>
            </a:r>
          </a:p>
          <a:p>
            <a:pPr marL="990600" lvl="1" indent="-533400" algn="just" eaLnBrk="1" hangingPunct="1">
              <a:buFont typeface="Calibri" pitchFamily="34" charset="0"/>
              <a:buAutoNum type="alphaLcParenR"/>
            </a:pPr>
            <a:r>
              <a:rPr lang="ro-RO" sz="1200" smtClean="0">
                <a:latin typeface="Arial" charset="0"/>
              </a:rPr>
              <a:t>chimice;</a:t>
            </a:r>
          </a:p>
          <a:p>
            <a:pPr marL="990600" lvl="1" indent="-533400" algn="just" eaLnBrk="1" hangingPunct="1">
              <a:buFont typeface="Calibri" pitchFamily="34" charset="0"/>
              <a:buAutoNum type="alphaLcParenR"/>
            </a:pPr>
            <a:r>
              <a:rPr lang="ro-RO" sz="1200" smtClean="0">
                <a:latin typeface="Arial" charset="0"/>
              </a:rPr>
              <a:t>biologice. […]</a:t>
            </a:r>
          </a:p>
          <a:p>
            <a:pPr marL="609600" indent="-609600" algn="just">
              <a:buFont typeface="Arial" charset="0"/>
              <a:buAutoNum type="arabicPeriod"/>
            </a:pPr>
            <a:r>
              <a:rPr lang="ro-RO" sz="1200" smtClean="0">
                <a:latin typeface="Arial" charset="0"/>
              </a:rPr>
              <a:t>Frumosul uman, constituit din: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smtClean="0">
                <a:latin typeface="Arial" charset="0"/>
              </a:rPr>
              <a:t>frumuseţea corpului omenesc, alcătuită din elemente naturale, native, dar şi dintr-o îndelungată şlefuire civilizatoare;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smtClean="0">
                <a:latin typeface="Arial" charset="0"/>
              </a:rPr>
              <a:t>frumuseţea sufletească, rezultat aproape integral al eforturilor de înnobilare umană;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smtClean="0">
                <a:latin typeface="Arial" charset="0"/>
              </a:rPr>
              <a:t>frumuseţea etică a vastelor relaţii dintre oameni [...];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smtClean="0">
                <a:latin typeface="Arial" charset="0"/>
              </a:rPr>
              <a:t>frumuseţea ambientală a locului şi rezultatele muncii omeneşti. […]</a:t>
            </a:r>
          </a:p>
          <a:p>
            <a:pPr marL="609600" indent="-609600" algn="just">
              <a:buFont typeface="Arial" charset="0"/>
              <a:buAutoNum type="arabicPeriod"/>
            </a:pPr>
            <a:r>
              <a:rPr lang="ro-RO" sz="1200" smtClean="0">
                <a:latin typeface="Arial" charset="0"/>
              </a:rPr>
              <a:t>Frumosul artistic. Existenţa sa este asigurată […] de: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smtClean="0">
                <a:latin typeface="Arial" charset="0"/>
              </a:rPr>
              <a:t>ecourile reflectării frumuseţii din realitate; […]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smtClean="0">
                <a:latin typeface="Arial" charset="0"/>
              </a:rPr>
              <a:t>capacităţile demiurgice ale omului de artă care, pornind de la lumea reală, făureşte o realitate nouă.[…]</a:t>
            </a: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539750" y="260350"/>
            <a:ext cx="7848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 smtClean="0"/>
              <a:t>Examenul de bacalaureat naţional 2013</a:t>
            </a:r>
            <a:endParaRPr lang="en-US" sz="1000" dirty="0" smtClean="0"/>
          </a:p>
          <a:p>
            <a:r>
              <a:rPr lang="ro-RO" sz="1000" smtClean="0"/>
              <a:t>Proba de evaluare a competenţelor digitale – document de lucru</a:t>
            </a:r>
            <a:endParaRPr lang="ro-RO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417</Words>
  <Application>Microsoft Office PowerPoint</Application>
  <PresentationFormat>Expunere pe ecran 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3</vt:i4>
      </vt:variant>
    </vt:vector>
  </HeadingPairs>
  <TitlesOfParts>
    <vt:vector size="4" baseType="lpstr">
      <vt:lpstr>Office Theme</vt:lpstr>
      <vt:lpstr>FRUMOSUL</vt:lpstr>
      <vt:lpstr>Prezentare PowerPoint</vt:lpstr>
      <vt:lpstr>Prezentare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SALARIUL</dc:title>
  <dc:creator>CNEE</dc:creator>
  <cp:lastModifiedBy>Informatica</cp:lastModifiedBy>
  <cp:revision>37</cp:revision>
  <dcterms:created xsi:type="dcterms:W3CDTF">2010-01-11T15:51:42Z</dcterms:created>
  <dcterms:modified xsi:type="dcterms:W3CDTF">2013-08-21T10:19:06Z</dcterms:modified>
</cp:coreProperties>
</file>