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o-RO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29890-6DC3-48B0-9070-1022838139B6}" type="datetimeFigureOut">
              <a:rPr lang="ro-RO"/>
              <a:pPr>
                <a:defRPr/>
              </a:pPr>
              <a:t>28.04.2016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DFE6CC-D951-47AC-A77E-FB10ECD253B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2541B-A1C1-46EA-BFEE-211E30D7BAFF}" type="datetimeFigureOut">
              <a:rPr lang="ro-RO"/>
              <a:pPr>
                <a:defRPr/>
              </a:pPr>
              <a:t>28.04.2016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0CD50-FFF3-41F7-8709-C15F05981E0B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0853B-1C7B-49C0-9BFB-3725C8EF0D98}" type="datetimeFigureOut">
              <a:rPr lang="ro-RO"/>
              <a:pPr>
                <a:defRPr/>
              </a:pPr>
              <a:t>28.04.2016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99EB0A-5048-48D8-AC0A-EE049A86654D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82AB4-F2BB-44EC-B82B-3EBD04187F7A}" type="datetimeFigureOut">
              <a:rPr lang="ro-RO"/>
              <a:pPr>
                <a:defRPr/>
              </a:pPr>
              <a:t>28.04.2016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7044B-8178-4976-8BA9-FC2BFEFC97D1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80455-5CE6-4AC1-88BD-8333149EF9AC}" type="datetimeFigureOut">
              <a:rPr lang="ro-RO"/>
              <a:pPr>
                <a:defRPr/>
              </a:pPr>
              <a:t>28.04.2016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3A912-52FD-456D-8A1C-D1DCDBCBEE74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596456-6817-4AFF-85EC-9500A7C75AAA}" type="datetimeFigureOut">
              <a:rPr lang="ro-RO"/>
              <a:pPr>
                <a:defRPr/>
              </a:pPr>
              <a:t>28.04.2016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F51D2-7FE9-4C8E-BB32-536F2EEB6348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19FA4-F5D0-44B2-9D23-7D223ADF5661}" type="datetimeFigureOut">
              <a:rPr lang="ro-RO"/>
              <a:pPr>
                <a:defRPr/>
              </a:pPr>
              <a:t>28.04.2016</a:t>
            </a:fld>
            <a:endParaRPr lang="ro-RO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A5D1B-1467-49DD-9D72-690179A5BCA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33203-BBB3-416E-815A-3531CB181416}" type="datetimeFigureOut">
              <a:rPr lang="ro-RO"/>
              <a:pPr>
                <a:defRPr/>
              </a:pPr>
              <a:t>28.04.2016</a:t>
            </a:fld>
            <a:endParaRPr lang="ro-RO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873FF-1BFB-4456-97C0-888CE2C627D8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75F22-41FD-4D1E-A802-B5E5FF767D0C}" type="datetimeFigureOut">
              <a:rPr lang="ro-RO"/>
              <a:pPr>
                <a:defRPr/>
              </a:pPr>
              <a:t>28.04.2016</a:t>
            </a:fld>
            <a:endParaRPr lang="ro-RO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8D2A1-5F3F-44AC-9D51-EE6A10A5A70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8B5E3-DCD7-4EB5-AD86-4CAE03D0B58B}" type="datetimeFigureOut">
              <a:rPr lang="ro-RO"/>
              <a:pPr>
                <a:defRPr/>
              </a:pPr>
              <a:t>28.04.2016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5F5141-7B2C-4F4C-B04F-4E89A247E6AA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o-RO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BA0C8-EE00-46B0-AD85-C84548F328AA}" type="datetimeFigureOut">
              <a:rPr lang="ro-RO"/>
              <a:pPr>
                <a:defRPr/>
              </a:pPr>
              <a:t>28.04.2016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AD58F-93BC-4373-951F-BF03F55581B2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ro-RO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6940227-7717-4B19-A6DD-41A415EC38AA}" type="datetimeFigureOut">
              <a:rPr lang="ro-RO"/>
              <a:pPr>
                <a:defRPr/>
              </a:pPr>
              <a:t>28.04.2016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B0E0737-1AF9-4A96-8B26-4AB66E2410A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it-IT" sz="1400" b="1" dirty="0" smtClean="0">
                <a:solidFill>
                  <a:srgbClr val="000000"/>
                </a:solidFill>
                <a:latin typeface="Arial" charset="0"/>
              </a:rPr>
              <a:t>INSTRUMENTE CU CLAVIATURĂ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685800"/>
          </a:xfrm>
        </p:spPr>
        <p:txBody>
          <a:bodyPr/>
          <a:lstStyle/>
          <a:p>
            <a:pPr algn="just" eaLnBrk="1" hangingPunct="1"/>
            <a:r>
              <a:rPr lang="vi-VN" sz="1000" dirty="0" smtClean="0">
                <a:solidFill>
                  <a:schemeClr val="tx1"/>
                </a:solidFill>
              </a:rPr>
              <a:t>(Adaptat după Manualul de Educaţie muzicală, clasa a VIII-a, Anca Toader, Valentin Moraru)</a:t>
            </a:r>
          </a:p>
        </p:txBody>
      </p:sp>
      <p:sp>
        <p:nvSpPr>
          <p:cNvPr id="2052" name="Rectangle 1"/>
          <p:cNvSpPr>
            <a:spLocks noChangeArrowheads="1"/>
          </p:cNvSpPr>
          <p:nvPr/>
        </p:nvSpPr>
        <p:spPr bwMode="auto">
          <a:xfrm>
            <a:off x="214313" y="571500"/>
            <a:ext cx="86058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o-RO" sz="1000" dirty="0" smtClean="0"/>
              <a:t>Examenul de bacalaureat </a:t>
            </a:r>
            <a:r>
              <a:rPr lang="ro-RO" sz="1000" dirty="0" smtClean="0"/>
              <a:t>naţional 2016</a:t>
            </a:r>
            <a:endParaRPr lang="ro-RO" sz="1000" dirty="0"/>
          </a:p>
          <a:p>
            <a:pPr eaLnBrk="0" hangingPunct="0"/>
            <a:r>
              <a:rPr lang="ro-RO" sz="1000" dirty="0"/>
              <a:t>Proba de evaluare a competenţelor digitale  - document de lucru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4"/>
          <p:cNvSpPr>
            <a:spLocks noGrp="1"/>
          </p:cNvSpPr>
          <p:nvPr>
            <p:ph sz="half" idx="1"/>
          </p:nvPr>
        </p:nvSpPr>
        <p:spPr>
          <a:xfrm>
            <a:off x="468313" y="908050"/>
            <a:ext cx="4391025" cy="4949825"/>
          </a:xfrm>
        </p:spPr>
        <p:txBody>
          <a:bodyPr/>
          <a:lstStyle/>
          <a:p>
            <a:pPr marL="0" indent="542925" algn="just">
              <a:buNone/>
            </a:pPr>
            <a:r>
              <a:rPr lang="vi-VN" sz="1200" dirty="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Prin claviatură se înţelege totalitatea clapelor albe (pentru sunetele naturale) şi a clapelor negre (pentru sunetele alterate) ale unui instrument astfel dotat. Dintre instrumentele cu claviatură menţionăm: pianul, orga, orga electronică, sintetizatorul.</a:t>
            </a:r>
          </a:p>
          <a:p>
            <a:pPr marL="0" indent="542925" algn="just">
              <a:buNone/>
            </a:pPr>
            <a:r>
              <a:rPr lang="vi-VN" sz="1200" dirty="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Clapele unui instrument cu claviatură produc sunete care urcă progresiv de la stânga la dreapta, însumând un număr variabil de octave.</a:t>
            </a:r>
          </a:p>
          <a:p>
            <a:pPr marL="0" indent="542925" algn="just">
              <a:buNone/>
            </a:pPr>
            <a:r>
              <a:rPr lang="vi-VN" sz="1200" dirty="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Întotdeauna există însă o octavă centrală care porneşte de la sunetul Do1. Acest sunet pare un hotar dintre două spaţii: la dreapta lui este spaţiul mâinii drepte, iar la stânga lui este spaţiul mâinii stângi. Este un hotar imaginar pentru că ambele mâini circulă libere pe toată claviatura. </a:t>
            </a:r>
          </a:p>
          <a:p>
            <a:pPr marL="0" indent="542925" algn="just">
              <a:buNone/>
            </a:pPr>
            <a:r>
              <a:rPr lang="vi-VN" sz="1200" dirty="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Dar aşezarea corectă în faţa unui instrument cu claviatură ca, de exemplu, pianul se face în funcţie de acest sunet – Do1 – considerat a fi mijlocul instrumentului.</a:t>
            </a:r>
          </a:p>
          <a:p>
            <a:pPr marL="0" indent="542925" algn="just">
              <a:buNone/>
            </a:pPr>
            <a:r>
              <a:rPr lang="vi-VN" sz="1200" dirty="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Mâinile, nelipite de corp, de la umăr şi până în vârful degetelor, trebuie să închipuie o linie continuă, nicăieri frântă, iar degetele să fie uşor rotunjite ca şi cum ar susţine un măr.</a:t>
            </a:r>
          </a:p>
        </p:txBody>
      </p:sp>
      <p:sp>
        <p:nvSpPr>
          <p:cNvPr id="3075" name="Text Box 5"/>
          <p:cNvSpPr txBox="1">
            <a:spLocks noChangeArrowheads="1"/>
          </p:cNvSpPr>
          <p:nvPr/>
        </p:nvSpPr>
        <p:spPr bwMode="auto">
          <a:xfrm>
            <a:off x="539750" y="260350"/>
            <a:ext cx="8353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1000" dirty="0" smtClean="0"/>
              <a:t>Examenul de bacalaureat </a:t>
            </a:r>
            <a:r>
              <a:rPr lang="ro-RO" sz="1000" dirty="0" smtClean="0"/>
              <a:t>naţional 2016</a:t>
            </a:r>
            <a:endParaRPr lang="ro-RO" sz="1000" dirty="0"/>
          </a:p>
          <a:p>
            <a:r>
              <a:rPr lang="ro-RO" sz="1000" dirty="0"/>
              <a:t>Proba de evaluare a competenţelor digitale  - document de lucru</a:t>
            </a:r>
            <a:endParaRPr lang="en-GB" sz="1000" dirty="0"/>
          </a:p>
        </p:txBody>
      </p:sp>
      <p:pic>
        <p:nvPicPr>
          <p:cNvPr id="5" name="Imagin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1214422"/>
            <a:ext cx="3438525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Content Placeholder 2"/>
          <p:cNvSpPr>
            <a:spLocks noGrp="1"/>
          </p:cNvSpPr>
          <p:nvPr>
            <p:ph idx="1"/>
          </p:nvPr>
        </p:nvSpPr>
        <p:spPr>
          <a:xfrm>
            <a:off x="468313" y="1125538"/>
            <a:ext cx="8229600" cy="5268912"/>
          </a:xfrm>
        </p:spPr>
        <p:txBody>
          <a:bodyPr/>
          <a:lstStyle/>
          <a:p>
            <a:pPr>
              <a:buNone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Iată câteva procedee de atac al clapelor:</a:t>
            </a:r>
          </a:p>
          <a:p>
            <a:pPr lvl="0">
              <a:buFont typeface="+mj-lt"/>
              <a:buAutoNum type="arabicPeriod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Procedeul DETAŞATO: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Mâna coboară de la nivelul umărului pe clapa Do</a:t>
            </a:r>
            <a:r>
              <a:rPr lang="ro-RO" sz="1200" baseline="-250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 cu degetul 1 (indicat deasupra portativului) în timp ce numărăm cu voce tare u-na;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La </a:t>
            </a:r>
            <a:r>
              <a:rPr lang="ro-RO" sz="1200" dirty="0" err="1" smtClean="0">
                <a:latin typeface="Arial" pitchFamily="34" charset="0"/>
                <a:cs typeface="Arial" pitchFamily="34" charset="0"/>
              </a:rPr>
              <a:t>do-uă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, ridicăm mâna la nivelul umărului şi pregătim degetul următor, 2, coborându-l faţă de nivelul celorlalte (rămase în poziţia mărului);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Exerciţiul continuă, cu fiecare deget de la mâna dreaptă în parte şi se reia cu mâna stângă. (Mâna stângă porneşte cu degetul 5).</a:t>
            </a:r>
          </a:p>
          <a:p>
            <a:pPr lvl="0">
              <a:buFont typeface="+mj-lt"/>
              <a:buAutoNum type="arabicPeriod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Procedeul STACATTO: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Mâna cade de la nivelul umărului pe clapa Do</a:t>
            </a:r>
            <a:r>
              <a:rPr lang="ro-RO" sz="1200" baseline="-250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 cu degetul 1 şi sare ca o minge revenind în poziţia iniţială;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Numărătoarea rămâne aceeaşi, cu grijă să se respecte egalitatea silabelor şi a timpilor din măsură;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Exerciţiul continuă, cu fiecare deget dinainte pregătit şi se reia cu mâna stângă.</a:t>
            </a:r>
          </a:p>
          <a:p>
            <a:pPr lvl="0">
              <a:buFont typeface="+mj-lt"/>
              <a:buAutoNum type="arabicPeriod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Procedeul LEGATO: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Mâna este aşezată deasupra clapelor sprijinită pe clapa Do</a:t>
            </a:r>
            <a:r>
              <a:rPr lang="ro-RO" sz="1200" baseline="-250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 pe degetul 1;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Se pregăteşte degetul 2 ridicându-l deasupra celorlalte (ca un ciocănel) fără desprinderea degetului 1 de pe clapa Do</a:t>
            </a:r>
            <a:r>
              <a:rPr lang="ro-RO" sz="1200" baseline="-250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Se coboară apoi degetul 2, pe clapa Re</a:t>
            </a:r>
            <a:r>
              <a:rPr lang="ro-RO" sz="1200" baseline="-250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 şi se ridică degetul 1 de pe clapa Do</a:t>
            </a:r>
            <a:r>
              <a:rPr lang="ro-RO" sz="1200" baseline="-250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 într-o mişcare fără întreruperea sunetului şi respectând numărătoarea totală a timpilor măsurii. </a:t>
            </a:r>
            <a:endParaRPr lang="ro-RO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539750" y="260350"/>
            <a:ext cx="7848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1000" dirty="0" smtClean="0"/>
              <a:t>Examenul de bacalaureat </a:t>
            </a:r>
            <a:r>
              <a:rPr lang="ro-RO" sz="1000" dirty="0" smtClean="0"/>
              <a:t>naţional 2016</a:t>
            </a:r>
            <a:endParaRPr lang="ro-RO" sz="1000" dirty="0"/>
          </a:p>
          <a:p>
            <a:r>
              <a:rPr lang="ro-RO" sz="1000" dirty="0"/>
              <a:t>Proba de evaluare a competenţelor digitale  - document de lucru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469</Words>
  <Application>Microsoft Office PowerPoint</Application>
  <PresentationFormat>On-screen Show (4:3)</PresentationFormat>
  <Paragraphs>26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INSTRUMENTE CU CLAVIATURĂ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SALARIUL</dc:title>
  <dc:creator>CNEE</dc:creator>
  <cp:lastModifiedBy>admin</cp:lastModifiedBy>
  <cp:revision>67</cp:revision>
  <dcterms:created xsi:type="dcterms:W3CDTF">2010-01-11T15:51:42Z</dcterms:created>
  <dcterms:modified xsi:type="dcterms:W3CDTF">2016-04-28T08:29:10Z</dcterms:modified>
</cp:coreProperties>
</file>