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3CB64A73-9C1D-418B-B6DA-8840DD436968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5A4A9FD-F165-4062-993E-82C2D195563E}" type="datetimeFigureOut">
              <a:rPr lang="en-US" smtClean="0"/>
              <a:t>9/23/2014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2085315"/>
          </a:xfrm>
        </p:spPr>
        <p:txBody>
          <a:bodyPr/>
          <a:lstStyle/>
          <a:p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ro-RO" sz="4800" dirty="0">
                <a:latin typeface="Times New Roman" pitchFamily="18" charset="0"/>
                <a:cs typeface="Times New Roman" pitchFamily="18" charset="0"/>
              </a:rPr>
              <a:t>ţiuni generale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800" dirty="0">
                <a:latin typeface="Times New Roman" pitchFamily="18" charset="0"/>
                <a:cs typeface="Times New Roman" pitchFamily="18" charset="0"/>
              </a:rPr>
            </a:b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o-RO" sz="2800" dirty="0" smtClean="0">
                <a:latin typeface="Times New Roman" pitchFamily="18" charset="0"/>
                <a:cs typeface="Times New Roman" pitchFamily="18" charset="0"/>
              </a:rPr>
              <a:t>T.I.C.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594"/>
            <a:ext cx="2219325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099" y="5695950"/>
            <a:ext cx="391477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63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457200"/>
            <a:ext cx="78486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>
                <a:solidFill>
                  <a:srgbClr val="FF0000"/>
                </a:solidFill>
              </a:rPr>
              <a:t>Tehnologia informației Tehnologia informației și a comunicațiilor </a:t>
            </a:r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(cel mai adesea </a:t>
            </a:r>
            <a:r>
              <a:rPr lang="vi-VN" dirty="0">
                <a:solidFill>
                  <a:srgbClr val="FF0000"/>
                </a:solidFill>
              </a:rPr>
              <a:t>IT</a:t>
            </a:r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) </a:t>
            </a:r>
            <a:r>
              <a:rPr lang="vi-VN" dirty="0">
                <a:solidFill>
                  <a:srgbClr val="FF0000"/>
                </a:solidFill>
              </a:rPr>
              <a:t>TI</a:t>
            </a:r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 respectiv </a:t>
            </a:r>
            <a:r>
              <a:rPr lang="vi-VN" dirty="0">
                <a:solidFill>
                  <a:srgbClr val="FF0000"/>
                </a:solidFill>
              </a:rPr>
              <a:t>TIC</a:t>
            </a:r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, este tehnologia necesară pentru prelucrarea (procurarea, procesarea, stocarea, convertirea și transmiterea) informației, în particular prin folosirea computerelor </a:t>
            </a:r>
            <a:r>
              <a:rPr lang="ro-RO" dirty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Termenul a fost folosit pentru prima dată în 1958 într-un articol publicat în revista </a:t>
            </a:r>
            <a:r>
              <a:rPr lang="ro-RO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o-RO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Harvard Business Review</a:t>
            </a:r>
            <a:r>
              <a:rPr lang="ro-RO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vi-VN" dirty="0">
                <a:solidFill>
                  <a:srgbClr val="FF0000"/>
                </a:solidFill>
              </a:rPr>
              <a:t>Tehnologia informației </a:t>
            </a:r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găsește aplicare pe multiple domenii legate de date și informații, cum ar fi: procesoare, calculatoare, hardware și software, limbaje de programare, structuri de date și </a:t>
            </a:r>
            <a:r>
              <a:rPr lang="vi-VN" dirty="0" smtClean="0">
                <a:solidFill>
                  <a:schemeClr val="bg2">
                    <a:lumMod val="10000"/>
                  </a:schemeClr>
                </a:solidFill>
              </a:rPr>
              <a:t>altele</a:t>
            </a:r>
            <a:r>
              <a:rPr lang="ro-RO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vi-VN" dirty="0" smtClean="0">
                <a:solidFill>
                  <a:schemeClr val="bg2">
                    <a:lumMod val="10000"/>
                  </a:schemeClr>
                </a:solidFill>
              </a:rPr>
              <a:t>Omenirea este într-o continuă dezvoltare economică şi transformări ştiinţifice,</a:t>
            </a:r>
            <a:r>
              <a:rPr lang="ro-RO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vi-VN" dirty="0" smtClean="0">
                <a:solidFill>
                  <a:schemeClr val="bg2">
                    <a:lumMod val="10000"/>
                  </a:schemeClr>
                </a:solidFill>
              </a:rPr>
              <a:t>un rol important îl  joacă transferul de informaţii pe glob cât şi în spaţiul cosmic.</a:t>
            </a:r>
          </a:p>
          <a:p>
            <a:endParaRPr lang="en-US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32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028343"/>
            <a:ext cx="8153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 smtClean="0">
                <a:solidFill>
                  <a:schemeClr val="bg2">
                    <a:lumMod val="10000"/>
                  </a:schemeClr>
                </a:solidFill>
              </a:rPr>
              <a:t>In </a:t>
            </a:r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acest context, apariţia calculatorului electronic a dus la dezvoltarea multor domenii prin preluarea cantităţilor mari de informaţii şi date.</a:t>
            </a:r>
          </a:p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Calculatorul electronic (sistemul de calcul), a fost conceput să imite sistemul de gândire uman şi să fie capabil să efectueze rapid un număr mare de operaţii matematice şi să stocheze rezultatele acestora. </a:t>
            </a:r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In ziua de azi calculatorul electronic a ajuns sa fie indispensabil, pentru multe domenii,  cât şi în domeniul </a:t>
            </a:r>
            <a:r>
              <a:rPr lang="vi-VN" dirty="0" smtClean="0">
                <a:solidFill>
                  <a:schemeClr val="bg2">
                    <a:lumMod val="10000"/>
                  </a:schemeClr>
                </a:solidFill>
              </a:rPr>
              <a:t>casnic</a:t>
            </a:r>
            <a:r>
              <a:rPr lang="ro-RO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o-RO" dirty="0" err="1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atele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refera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la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evenimentele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primare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colectate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pentru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rezolvarea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unor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probleme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situatii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; in al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doilea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rand -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datele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pot fi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introduse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in calculator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supuse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prelucrarii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In calculator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pot fi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introduse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sub forma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cifre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litere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caractere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speciale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Datele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fiind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prelucrate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prin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calcule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sortari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etc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devin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astfel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Deci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informatiile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sunt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rezultatele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mesajele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obtinute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prin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prelucrarea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datelor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30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35846"/>
            <a:ext cx="85344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se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clasifica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interna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externa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endParaRPr lang="ro-RO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Informatia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interna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este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reprezentata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interiorul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calculatorului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sub forma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siruri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formate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din 2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elemente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cifre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): 0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1. </a:t>
            </a:r>
            <a:endParaRPr lang="ro-RO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Numai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astfel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caractere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poate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pastra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prelucra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calculatorul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Codificarea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decodificarea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informatiei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se face automat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catre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calculator. La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baza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codificarii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oricarei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se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afla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codul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binar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lungimea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8. </a:t>
            </a:r>
            <a:endParaRPr lang="ro-RO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exemplu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caracterului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A in calculator ii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corespunde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codul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10001001;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caracterului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B -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codul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10001010;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...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caracterului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1 -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codul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00000001;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etc. </a:t>
            </a:r>
          </a:p>
          <a:p>
            <a:endParaRPr lang="en-US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Un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caracter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obisnuit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litera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cifra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semn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etc.),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inteles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catre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om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contine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8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biti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1 byte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informatie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Iata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citeva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unitati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masura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endParaRPr lang="ro-RO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o-RO" b="1" i="1" dirty="0">
                <a:latin typeface="Arial" pitchFamily="34" charset="0"/>
                <a:cs typeface="Arial" pitchFamily="34" charset="0"/>
              </a:rPr>
              <a:t>1 Kbyte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10 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byte = 1024 octeţi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ro-RO" b="1" i="1" dirty="0">
                <a:latin typeface="Arial" pitchFamily="34" charset="0"/>
                <a:cs typeface="Arial" pitchFamily="34" charset="0"/>
              </a:rPr>
              <a:t>1 Mbyte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10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Kbyte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20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byte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ro-RO" b="1" i="1" dirty="0">
                <a:latin typeface="Arial" pitchFamily="34" charset="0"/>
                <a:cs typeface="Arial" pitchFamily="34" charset="0"/>
              </a:rPr>
              <a:t>1 Gbyte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10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Mbyte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20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Kbyte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30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byte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ro-RO" b="1" i="1" dirty="0">
                <a:latin typeface="Arial" pitchFamily="34" charset="0"/>
                <a:cs typeface="Arial" pitchFamily="34" charset="0"/>
              </a:rPr>
              <a:t>1Terabyte=2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10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Gbyte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20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Mbyte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30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Kbyte = 2</a:t>
            </a:r>
            <a:r>
              <a:rPr lang="ro-RO" b="1" i="1" baseline="30000" dirty="0">
                <a:latin typeface="Arial" pitchFamily="34" charset="0"/>
                <a:cs typeface="Arial" pitchFamily="34" charset="0"/>
              </a:rPr>
              <a:t>40</a:t>
            </a:r>
            <a:r>
              <a:rPr lang="ro-RO" b="1" i="1" dirty="0">
                <a:latin typeface="Arial" pitchFamily="34" charset="0"/>
                <a:cs typeface="Arial" pitchFamily="34" charset="0"/>
              </a:rPr>
              <a:t> byte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ro-RO" b="1" dirty="0">
                <a:latin typeface="Arial" pitchFamily="34" charset="0"/>
                <a:cs typeface="Arial" pitchFamily="34" charset="0"/>
              </a:rPr>
              <a:t>1 Petabyte (PB) = 2</a:t>
            </a:r>
            <a:r>
              <a:rPr lang="ro-RO" b="1" baseline="30000" dirty="0">
                <a:latin typeface="Arial" pitchFamily="34" charset="0"/>
                <a:cs typeface="Arial" pitchFamily="34" charset="0"/>
              </a:rPr>
              <a:t>50</a:t>
            </a:r>
            <a:r>
              <a:rPr lang="ro-RO" b="1" dirty="0">
                <a:latin typeface="Arial" pitchFamily="34" charset="0"/>
                <a:cs typeface="Arial" pitchFamily="34" charset="0"/>
              </a:rPr>
              <a:t> bytes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ro-RO" b="1" dirty="0">
                <a:latin typeface="Arial" pitchFamily="34" charset="0"/>
                <a:cs typeface="Arial" pitchFamily="34" charset="0"/>
              </a:rPr>
              <a:t>1 Extrabyte (EB)= 2</a:t>
            </a:r>
            <a:r>
              <a:rPr lang="ro-RO" b="1" baseline="30000" dirty="0">
                <a:latin typeface="Arial" pitchFamily="34" charset="0"/>
                <a:cs typeface="Arial" pitchFamily="34" charset="0"/>
              </a:rPr>
              <a:t>60</a:t>
            </a:r>
            <a:r>
              <a:rPr lang="ro-RO" b="1" dirty="0">
                <a:latin typeface="Arial" pitchFamily="34" charset="0"/>
                <a:cs typeface="Arial" pitchFamily="34" charset="0"/>
              </a:rPr>
              <a:t> bytes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1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07156"/>
            <a:ext cx="838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HARDWARE</a:t>
            </a:r>
          </a:p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Ansamblul elementelor fizice şi tehnice cu ajutorul cărora datele se culeg şi se prelucrează informatiile</a:t>
            </a:r>
          </a:p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Exemple:monitorul, tastatura, mouse-ul, boxele etc</a:t>
            </a:r>
            <a:r>
              <a:rPr lang="ro-RO" dirty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endParaRPr lang="vi-VN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SOFTWARE</a:t>
            </a:r>
          </a:p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Ansamblul programelor carecontrolează funcţionarea corectă şi eficientă a elementelor hard</a:t>
            </a:r>
          </a:p>
          <a:p>
            <a:r>
              <a:rPr lang="vi-VN" dirty="0">
                <a:solidFill>
                  <a:schemeClr val="bg2">
                    <a:lumMod val="10000"/>
                  </a:schemeClr>
                </a:solidFill>
              </a:rPr>
              <a:t>Exemple:programele, sistemul de </a:t>
            </a:r>
            <a:r>
              <a:rPr lang="vi-VN" dirty="0" smtClean="0">
                <a:solidFill>
                  <a:schemeClr val="bg2">
                    <a:lumMod val="10000"/>
                  </a:schemeClr>
                </a:solidFill>
              </a:rPr>
              <a:t>operare</a:t>
            </a:r>
            <a:endParaRPr lang="ro-RO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o-RO" dirty="0">
              <a:solidFill>
                <a:schemeClr val="bg2">
                  <a:lumMod val="10000"/>
                </a:schemeClr>
              </a:solidFill>
            </a:endParaRPr>
          </a:p>
          <a:p>
            <a:endParaRPr lang="vi-VN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211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889844"/>
            <a:ext cx="8458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u="sng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Structura de principiu a unui calculator personal</a:t>
            </a:r>
            <a:endParaRPr lang="en-US" u="sng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o-RO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Unitatea de comandă şi control (UCC)-este componenta cea mai importantă deoarece supraveghează activitatea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unui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calculator.</a:t>
            </a:r>
          </a:p>
          <a:p>
            <a:pPr lvl="0"/>
            <a:r>
              <a:rPr lang="ro-RO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Componenta de prelucrare, numită şi Unitatea Aritmetico – Logică (UAL)- execută operaţiile aritmetice (adunări, scăderi, înmulţiri, împărţiri) şi logice.</a:t>
            </a:r>
            <a:endParaRPr lang="en-US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o-RO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Memoria operativă, numită şi memoria internă sau pur şi simplu memoria internă este locul în care sunt păstrate datele şi instrucţiunile în vederea executării programelor sub coordonarea UCC.</a:t>
            </a:r>
            <a:endParaRPr lang="en-US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o-RO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Interfeţele sunt componente ce asigură o conexiune între două elemente pentru ca acestea să poată lucra împreună. </a:t>
            </a:r>
            <a:endParaRPr lang="ro-RO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o-RO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o-RO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o-RO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o-RO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en-US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27473"/>
            <a:ext cx="47148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118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29572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TC101859868[[fn=Thermal]]</Template>
  <TotalTime>83</TotalTime>
  <Words>476</Words>
  <Application>Microsoft Office PowerPoint</Application>
  <PresentationFormat>On-screen Show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Thermal</vt:lpstr>
      <vt:lpstr>Noţiuni generale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Noţiuni generale</dc:title>
  <dc:creator>Portable</dc:creator>
  <cp:lastModifiedBy>Portable</cp:lastModifiedBy>
  <cp:revision>8</cp:revision>
  <dcterms:created xsi:type="dcterms:W3CDTF">2014-09-23T16:55:37Z</dcterms:created>
  <dcterms:modified xsi:type="dcterms:W3CDTF">2014-09-23T18:19:25Z</dcterms:modified>
</cp:coreProperties>
</file>